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1"/>
  </p:notesMasterIdLst>
  <p:handoutMasterIdLst>
    <p:handoutMasterId r:id="rId32"/>
  </p:handoutMasterIdLst>
  <p:sldIdLst>
    <p:sldId id="419" r:id="rId2"/>
    <p:sldId id="429" r:id="rId3"/>
    <p:sldId id="440" r:id="rId4"/>
    <p:sldId id="443" r:id="rId5"/>
    <p:sldId id="446" r:id="rId6"/>
    <p:sldId id="423" r:id="rId7"/>
    <p:sldId id="424" r:id="rId8"/>
    <p:sldId id="425" r:id="rId9"/>
    <p:sldId id="426" r:id="rId10"/>
    <p:sldId id="428" r:id="rId11"/>
    <p:sldId id="432" r:id="rId12"/>
    <p:sldId id="430" r:id="rId13"/>
    <p:sldId id="420" r:id="rId14"/>
    <p:sldId id="433" r:id="rId15"/>
    <p:sldId id="441" r:id="rId16"/>
    <p:sldId id="454" r:id="rId17"/>
    <p:sldId id="455" r:id="rId18"/>
    <p:sldId id="456" r:id="rId19"/>
    <p:sldId id="457" r:id="rId20"/>
    <p:sldId id="458" r:id="rId21"/>
    <p:sldId id="462" r:id="rId22"/>
    <p:sldId id="459" r:id="rId23"/>
    <p:sldId id="461" r:id="rId24"/>
    <p:sldId id="447" r:id="rId25"/>
    <p:sldId id="448" r:id="rId26"/>
    <p:sldId id="449" r:id="rId27"/>
    <p:sldId id="450" r:id="rId28"/>
    <p:sldId id="451" r:id="rId29"/>
    <p:sldId id="452" r:id="rId30"/>
  </p:sldIdLst>
  <p:sldSz cx="9144000" cy="6858000" type="screen4x3"/>
  <p:notesSz cx="7026275" cy="93122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26" autoAdjust="0"/>
    <p:restoredTop sz="94660"/>
  </p:normalViewPr>
  <p:slideViewPr>
    <p:cSldViewPr>
      <p:cViewPr varScale="1">
        <p:scale>
          <a:sx n="96" d="100"/>
          <a:sy n="96" d="100"/>
        </p:scale>
        <p:origin x="-61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863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555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863" y="884555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8A7085E-A589-4013-B9D7-0A84D9C750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t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863" y="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t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698500"/>
            <a:ext cx="4656137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3263" y="4422775"/>
            <a:ext cx="56197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555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b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863" y="8845550"/>
            <a:ext cx="30448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b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/>
            </a:lvl1pPr>
          </a:lstStyle>
          <a:p>
            <a:pPr>
              <a:defRPr/>
            </a:pPr>
            <a:fld id="{C452DF10-EB39-4AA3-A109-3B0F89712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2DF10-EB39-4AA3-A109-3B0F89712BB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2DF10-EB39-4AA3-A109-3B0F89712BB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2DF10-EB39-4AA3-A109-3B0F89712BB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2DF10-EB39-4AA3-A109-3B0F89712BB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2DF10-EB39-4AA3-A109-3B0F89712BB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2DF10-EB39-4AA3-A109-3B0F89712BB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2DF10-EB39-4AA3-A109-3B0F89712BB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2DF10-EB39-4AA3-A109-3B0F89712BB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2DF10-EB39-4AA3-A109-3B0F89712BB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2DF10-EB39-4AA3-A109-3B0F89712BB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2DF10-EB39-4AA3-A109-3B0F89712BB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2DF10-EB39-4AA3-A109-3B0F89712BB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2DF10-EB39-4AA3-A109-3B0F89712BB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2DF10-EB39-4AA3-A109-3B0F89712BB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2DF10-EB39-4AA3-A109-3B0F89712BB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2DF10-EB39-4AA3-A109-3B0F89712BB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2DF10-EB39-4AA3-A109-3B0F89712BB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2DF10-EB39-4AA3-A109-3B0F89712BB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2DF10-EB39-4AA3-A109-3B0F89712BB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2DF10-EB39-4AA3-A109-3B0F89712BB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2DF10-EB39-4AA3-A109-3B0F89712BBE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2DF10-EB39-4AA3-A109-3B0F89712BBE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2DF10-EB39-4AA3-A109-3B0F89712BB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2DF10-EB39-4AA3-A109-3B0F89712BB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2DF10-EB39-4AA3-A109-3B0F89712BB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2DF10-EB39-4AA3-A109-3B0F89712BB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2DF10-EB39-4AA3-A109-3B0F89712BB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2DF10-EB39-4AA3-A109-3B0F89712BB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2DF10-EB39-4AA3-A109-3B0F89712BB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70162-9746-4F54-AE52-ED0C217DAA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AAE50-F32F-46C1-8DEA-F92AE40B2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01ABC-86A9-4053-AABF-CD8255FADB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5600D-85B5-4419-8A89-C8308F149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81876-E2D0-414D-AD11-6639D7558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8A8FE-2375-4249-B140-49C239F6E5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03781-B2A0-4C1E-A9F4-1BE9EB6730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A4D7C-A6F9-4757-8F42-D633F0AB1F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AFA7-8265-4D0C-9494-CE129B8463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A8246-6F1F-44C3-8BC9-D1D0A84BAE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4BB13-08B6-4D1A-BBCD-E674521BA8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89009-C908-4BF3-BE3B-DD5F38D972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A16F2-855A-403C-818A-D075E2B38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sic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663DC4A-42A6-4F91-B9BE-1AEAAF1946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smtClean="0"/>
              <a:t>The Decline of Quantitative History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stone4"/>
          <p:cNvPicPr>
            <a:picLocks noChangeAspect="1" noChangeArrowheads="1"/>
          </p:cNvPicPr>
          <p:nvPr/>
        </p:nvPicPr>
        <p:blipFill>
          <a:blip r:embed="rId3" cstate="print"/>
          <a:srcRect l="-1324" t="48267"/>
          <a:stretch>
            <a:fillRect/>
          </a:stretch>
        </p:blipFill>
        <p:spPr bwMode="auto">
          <a:xfrm>
            <a:off x="-1371600" y="-1676400"/>
            <a:ext cx="11660188" cy="914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228600" y="1600200"/>
            <a:ext cx="8534400" cy="1524000"/>
          </a:xfrm>
          <a:prstGeom prst="rect">
            <a:avLst/>
          </a:prstGeom>
          <a:solidFill>
            <a:srgbClr val="FF0000">
              <a:alpha val="1019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 t="12834"/>
          <a:stretch>
            <a:fillRect/>
          </a:stretch>
        </p:blipFill>
        <p:spPr bwMode="auto">
          <a:xfrm>
            <a:off x="228600" y="1066800"/>
            <a:ext cx="8770938" cy="522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638800" y="1143000"/>
            <a:ext cx="3505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1979: Lawrence Stone, “Revival of Narrative”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H="1">
            <a:off x="4953000" y="1524000"/>
            <a:ext cx="685800" cy="838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3" name="TextBox 6"/>
          <p:cNvSpPr txBox="1">
            <a:spLocks noChangeArrowheads="1"/>
          </p:cNvSpPr>
          <p:nvPr/>
        </p:nvSpPr>
        <p:spPr bwMode="auto">
          <a:xfrm>
            <a:off x="1066800" y="304800"/>
            <a:ext cx="6553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/>
              <a:t>Statistical tables and graphs per 1000 pages of articles: five top-cited history journals, 1945-2009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5638800" y="1905000"/>
            <a:ext cx="3657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1979: Tony Judt, “Clown in Regal Purple”</a:t>
            </a: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4953000" y="2133600"/>
            <a:ext cx="762000" cy="228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 animBg="1"/>
      <p:bldP spid="7" grpId="0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Tony Judt, “A Clown in Regal Purple” </a:t>
            </a:r>
            <a:r>
              <a:rPr lang="en-US" sz="3200" i="1" smtClean="0"/>
              <a:t>History Workshop Journal</a:t>
            </a:r>
            <a:r>
              <a:rPr lang="en-US" sz="3200" smtClean="0"/>
              <a:t> 7(1979), 66-94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2286000"/>
            <a:ext cx="7239000" cy="30464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“. . .social history is suffering a severe case of pollution. The subject has become a gathering place for the unscholarly, for historians bereft of ideas and subtlety . . . Complete epistemological bankruptcy . . . ludicrous . . . fundamentally unscholarly . . . mediocrity . .  twaddle . . . stupid, or historically illiterate . . . shoddy work . . . the slow strangulation of social history”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/>
          <a:srcRect t="12834"/>
          <a:stretch>
            <a:fillRect/>
          </a:stretch>
        </p:blipFill>
        <p:spPr bwMode="auto">
          <a:xfrm>
            <a:off x="228600" y="1066800"/>
            <a:ext cx="8770938" cy="522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1905000" y="2057400"/>
            <a:ext cx="2438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Bridenbaugh delivers “Bitch Goddess” address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3200400" y="3048000"/>
            <a:ext cx="0" cy="990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1" name="TextBox 6"/>
          <p:cNvSpPr txBox="1">
            <a:spLocks noChangeArrowheads="1"/>
          </p:cNvSpPr>
          <p:nvPr/>
        </p:nvSpPr>
        <p:spPr bwMode="auto">
          <a:xfrm>
            <a:off x="1066800" y="304800"/>
            <a:ext cx="6553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/>
              <a:t>Statistical tables and graphs per 1000 pages of articles: five top-cited history journals, 1945-2009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200" b="1" i="1" smtClean="0"/>
              <a:t>The shrine of the Bitch-goddess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7620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smtClean="0"/>
              <a:t>	Carl Bridenbaugh's 1962 presidential address to the American Historical Association: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>
              <a:lnSpc>
                <a:spcPct val="80000"/>
              </a:lnSpc>
            </a:pPr>
            <a:endParaRPr lang="en-US" sz="2800" smtClean="0"/>
          </a:p>
        </p:txBody>
      </p:sp>
      <p:sp>
        <p:nvSpPr>
          <p:cNvPr id="4" name="TextBox 3"/>
          <p:cNvSpPr txBox="1"/>
          <p:nvPr/>
        </p:nvSpPr>
        <p:spPr>
          <a:xfrm>
            <a:off x="685800" y="2514600"/>
            <a:ext cx="8001000" cy="26781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“The finest historians will not succumb to the dehumanizing methods of social sciences . . . </a:t>
            </a:r>
          </a:p>
          <a:p>
            <a:pPr>
              <a:defRPr/>
            </a:pPr>
            <a:r>
              <a:rPr lang="en-US" dirty="0"/>
              <a:t>Nor will the historian worship at the shrine of that Bitch-goddess, QUANTIFICATION. History offers radically different values and methods. It concerns itself with the ‘mutable, rank-scented many,’ but it fails if it does not show them as individuals . . 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 t="12834"/>
          <a:stretch>
            <a:fillRect/>
          </a:stretch>
        </p:blipFill>
        <p:spPr bwMode="auto">
          <a:xfrm>
            <a:off x="228600" y="1066800"/>
            <a:ext cx="8770938" cy="522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743200" y="2057400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T/C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3048000" y="2362200"/>
            <a:ext cx="1219200" cy="457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89" name="TextBox 6"/>
          <p:cNvSpPr txBox="1">
            <a:spLocks noChangeArrowheads="1"/>
          </p:cNvSpPr>
          <p:nvPr/>
        </p:nvSpPr>
        <p:spPr bwMode="auto">
          <a:xfrm>
            <a:off x="1066800" y="304800"/>
            <a:ext cx="6553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/>
              <a:t>Statistical tables and graphs per 1000 pages of articles: five top-cited history journals, 1945-2009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895600" y="1295400"/>
            <a:ext cx="1905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0000"/>
                </a:solidFill>
              </a:rPr>
              <a:t>T/C Backlash</a:t>
            </a: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3352800" y="1676400"/>
            <a:ext cx="990600" cy="914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3962400" y="46482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PSHP</a:t>
            </a: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3962400" y="5029200"/>
            <a:ext cx="1143000" cy="0"/>
          </a:xfrm>
          <a:prstGeom prst="line">
            <a:avLst/>
          </a:prstGeom>
          <a:ln w="57150">
            <a:solidFill>
              <a:srgbClr val="FF0000"/>
            </a:solidFill>
            <a:headEnd type="triangle" w="med" len="med"/>
            <a:tailEnd type="triangle" w="med" len="med"/>
          </a:ln>
          <a:effectLst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 animBg="1"/>
      <p:bldP spid="9" grpId="0" animBg="1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2133600"/>
            <a:ext cx="7239000" cy="12001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How do trends in in social science history compare across top journals of History, Economics, Sociology, and Demography?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7200"/>
            <a:ext cx="8691563" cy="591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7200"/>
            <a:ext cx="8691563" cy="591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3400"/>
            <a:ext cx="8691563" cy="591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 t="12834"/>
          <a:stretch>
            <a:fillRect/>
          </a:stretch>
        </p:blipFill>
        <p:spPr bwMode="auto">
          <a:xfrm>
            <a:off x="228600" y="1066800"/>
            <a:ext cx="8770938" cy="522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057400" y="228600"/>
            <a:ext cx="69342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1800">
                <a:solidFill>
                  <a:srgbClr val="FF0000"/>
                </a:solidFill>
              </a:rPr>
              <a:t> American Historical Review</a:t>
            </a:r>
          </a:p>
          <a:p>
            <a:pPr>
              <a:buFont typeface="Arial" charset="0"/>
              <a:buChar char="•"/>
            </a:pPr>
            <a:r>
              <a:rPr lang="en-US" sz="1800">
                <a:solidFill>
                  <a:srgbClr val="FF0000"/>
                </a:solidFill>
              </a:rPr>
              <a:t> Comparative Studies in Society and History</a:t>
            </a:r>
          </a:p>
          <a:p>
            <a:pPr>
              <a:buFont typeface="Arial" charset="0"/>
              <a:buChar char="•"/>
            </a:pPr>
            <a:r>
              <a:rPr lang="en-US" sz="1800">
                <a:solidFill>
                  <a:srgbClr val="FF0000"/>
                </a:solidFill>
              </a:rPr>
              <a:t> Journal of American History</a:t>
            </a:r>
          </a:p>
          <a:p>
            <a:pPr>
              <a:buFont typeface="Arial" charset="0"/>
              <a:buChar char="•"/>
            </a:pPr>
            <a:r>
              <a:rPr lang="en-US" sz="1800">
                <a:solidFill>
                  <a:srgbClr val="FF0000"/>
                </a:solidFill>
              </a:rPr>
              <a:t> Journal of Modern History</a:t>
            </a:r>
          </a:p>
          <a:p>
            <a:pPr>
              <a:buFont typeface="Arial" charset="0"/>
              <a:buChar char="•"/>
            </a:pPr>
            <a:r>
              <a:rPr lang="en-US" sz="1800">
                <a:solidFill>
                  <a:srgbClr val="FF0000"/>
                </a:solidFill>
              </a:rPr>
              <a:t> Past &amp; Present</a:t>
            </a:r>
          </a:p>
        </p:txBody>
      </p:sp>
      <p:sp>
        <p:nvSpPr>
          <p:cNvPr id="3078" name="TextBox 6"/>
          <p:cNvSpPr txBox="1">
            <a:spLocks noChangeArrowheads="1"/>
          </p:cNvSpPr>
          <p:nvPr/>
        </p:nvSpPr>
        <p:spPr bwMode="auto">
          <a:xfrm>
            <a:off x="1066800" y="304800"/>
            <a:ext cx="6553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/>
              <a:t>Statistical tables and graphs per 1000 pages of articles: five top-cited history journals, 1945-2009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07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7200"/>
            <a:ext cx="8691563" cy="591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2277" name="Oval 5"/>
          <p:cNvSpPr>
            <a:spLocks noChangeArrowheads="1"/>
          </p:cNvSpPr>
          <p:nvPr/>
        </p:nvSpPr>
        <p:spPr bwMode="auto">
          <a:xfrm>
            <a:off x="3657600" y="4648200"/>
            <a:ext cx="685800" cy="685800"/>
          </a:xfrm>
          <a:prstGeom prst="ellipse">
            <a:avLst/>
          </a:prstGeom>
          <a:solidFill>
            <a:schemeClr val="accent1">
              <a:alpha val="0"/>
            </a:schemeClr>
          </a:solidFill>
          <a:ln w="222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2278" name="Line 6"/>
          <p:cNvSpPr>
            <a:spLocks noChangeShapeType="1"/>
          </p:cNvSpPr>
          <p:nvPr/>
        </p:nvSpPr>
        <p:spPr bwMode="auto">
          <a:xfrm>
            <a:off x="2819400" y="4114800"/>
            <a:ext cx="914400" cy="609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2279" name="Text Box 7"/>
          <p:cNvSpPr txBox="1">
            <a:spLocks noChangeArrowheads="1"/>
          </p:cNvSpPr>
          <p:nvPr/>
        </p:nvSpPr>
        <p:spPr bwMode="auto">
          <a:xfrm>
            <a:off x="2286000" y="36576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T/C</a:t>
            </a:r>
          </a:p>
        </p:txBody>
      </p:sp>
      <p:sp>
        <p:nvSpPr>
          <p:cNvPr id="182281" name="Line 9"/>
          <p:cNvSpPr>
            <a:spLocks noChangeShapeType="1"/>
          </p:cNvSpPr>
          <p:nvPr/>
        </p:nvSpPr>
        <p:spPr bwMode="auto">
          <a:xfrm>
            <a:off x="5791200" y="2590800"/>
            <a:ext cx="152400" cy="1905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2282" name="Text Box 10"/>
          <p:cNvSpPr txBox="1">
            <a:spLocks noChangeArrowheads="1"/>
          </p:cNvSpPr>
          <p:nvPr/>
        </p:nvSpPr>
        <p:spPr bwMode="auto">
          <a:xfrm>
            <a:off x="3505200" y="21336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Fogel wins Nobel (1993)</a:t>
            </a:r>
          </a:p>
        </p:txBody>
      </p:sp>
      <p:sp>
        <p:nvSpPr>
          <p:cNvPr id="182283" name="Oval 11"/>
          <p:cNvSpPr>
            <a:spLocks noChangeArrowheads="1"/>
          </p:cNvSpPr>
          <p:nvPr/>
        </p:nvSpPr>
        <p:spPr bwMode="auto">
          <a:xfrm>
            <a:off x="5638800" y="4648200"/>
            <a:ext cx="685800" cy="685800"/>
          </a:xfrm>
          <a:prstGeom prst="ellipse">
            <a:avLst/>
          </a:prstGeom>
          <a:solidFill>
            <a:schemeClr val="accent1">
              <a:alpha val="0"/>
            </a:schemeClr>
          </a:solidFill>
          <a:ln w="222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2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2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2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2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2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2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2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2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7" grpId="0" animBg="1"/>
      <p:bldP spid="182278" grpId="0" animBg="1"/>
      <p:bldP spid="182279" grpId="0"/>
      <p:bldP spid="182281" grpId="0" animBg="1"/>
      <p:bldP spid="182282" grpId="0"/>
      <p:bldP spid="18228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7200"/>
            <a:ext cx="8691563" cy="591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7200"/>
            <a:ext cx="8691563" cy="591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43200" y="3810000"/>
            <a:ext cx="3886200" cy="461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dirty="0"/>
              <a:t>(just not among historians)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81200" y="1371600"/>
            <a:ext cx="5638800" cy="8302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Conclusion: we are in a golden age of quantitative social science history.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Future prospects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772400" cy="4114800"/>
          </a:xfrm>
        </p:spPr>
        <p:txBody>
          <a:bodyPr/>
          <a:lstStyle/>
          <a:p>
            <a:r>
              <a:rPr lang="en-US" sz="2400" smtClean="0"/>
              <a:t>An unprecedented quantity of  large-scale historical data collection projects are underway or will soon be launched in many countries</a:t>
            </a:r>
          </a:p>
          <a:p>
            <a:r>
              <a:rPr lang="en-US" sz="2400" smtClean="0"/>
              <a:t>We have seen that data availability stimulates research, so the boom should continue or accelerate in the next couple of decades </a:t>
            </a:r>
          </a:p>
          <a:p>
            <a:r>
              <a:rPr lang="en-US" sz="2400" smtClean="0"/>
              <a:t>There is no sign, however, of any revival of quantification among historians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Why do we care?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400" smtClean="0"/>
              <a:t>	As long as research is thriving, why should we care if it is concentrated among economists and demographers? </a:t>
            </a:r>
          </a:p>
          <a:p>
            <a:pPr>
              <a:buFontTx/>
              <a:buNone/>
            </a:pPr>
            <a:endParaRPr lang="en-US" sz="2400" smtClean="0"/>
          </a:p>
          <a:p>
            <a:pPr>
              <a:buFontTx/>
              <a:buNone/>
            </a:pPr>
            <a:r>
              <a:rPr lang="en-US" sz="2400" smtClean="0"/>
              <a:t>	Because:</a:t>
            </a:r>
          </a:p>
          <a:p>
            <a:pPr lvl="1"/>
            <a:r>
              <a:rPr lang="en-US" sz="2400" smtClean="0"/>
              <a:t>Historians have a lot to offer QUASSH </a:t>
            </a:r>
          </a:p>
          <a:p>
            <a:pPr lvl="1"/>
            <a:r>
              <a:rPr lang="en-US" sz="2400" smtClean="0"/>
              <a:t>QUASSH has a lot to offer the field of history</a:t>
            </a:r>
          </a:p>
          <a:p>
            <a:pPr lvl="1"/>
            <a:endParaRPr lang="en-US" sz="2400" smtClean="0"/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History has assets to offer QUASSH (1)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058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Historians have a strong archival tradition, so gathering, disseminating, and preserving information is highly valued (e.g., unlike economics)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Historians who are immersed in the literature and archives of a particular period may be able to interpret data better than social scientists who often have little background in the period they are studying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The low prestige of data collection in economics means that they do not always do it carefully (there are exceptions, of course—some of my best friends . . .)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Historians are best-qualified custodians and developers of historical data</a:t>
            </a:r>
          </a:p>
          <a:p>
            <a:pPr>
              <a:lnSpc>
                <a:spcPct val="8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History has assets to offer QUASSH (2)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smtClean="0"/>
              <a:t>Historians are less likely than other social scientists to assume that people’s goals and values were the same then as they are now</a:t>
            </a:r>
          </a:p>
          <a:p>
            <a:r>
              <a:rPr lang="en-US" sz="2400" smtClean="0"/>
              <a:t>Many economists and sociologists focus on assessing how changing circumstances have led to changing behavior </a:t>
            </a:r>
          </a:p>
          <a:p>
            <a:r>
              <a:rPr lang="en-US" sz="2400" smtClean="0"/>
              <a:t>Historians are more likely to regard changes in people’s goals and values as an appropriate object of study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QUASSH has a lot to offer history (1)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Historians have a vital interest in the production of the highest quality historical statistics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Even when they don’t admit it, virtually all historians implicitly or explicitly rely on quantitative estimates—including cultural, political, diplomatic, and labor historians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We shouldn’t abandon our influence over this critical part of historical investigation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If we abandon the field, we lose control</a:t>
            </a:r>
          </a:p>
          <a:p>
            <a:pPr>
              <a:lnSpc>
                <a:spcPct val="80000"/>
              </a:lnSpc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QUASSH has a lot to offer history (2)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smtClean="0"/>
              <a:t>	</a:t>
            </a:r>
            <a:r>
              <a:rPr lang="en-US" sz="2400" smtClean="0"/>
              <a:t>QUASSH is virtually the only historical specialization in which it is possible to raise very large sums of research money. I see no reason that we should entirely cede this asset to economists and sociologists.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 t="12834"/>
          <a:stretch>
            <a:fillRect/>
          </a:stretch>
        </p:blipFill>
        <p:spPr bwMode="auto">
          <a:xfrm>
            <a:off x="228600" y="1066800"/>
            <a:ext cx="8770938" cy="522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Box 6"/>
          <p:cNvSpPr txBox="1">
            <a:spLocks noChangeArrowheads="1"/>
          </p:cNvSpPr>
          <p:nvPr/>
        </p:nvSpPr>
        <p:spPr bwMode="auto">
          <a:xfrm>
            <a:off x="1066800" y="304800"/>
            <a:ext cx="6553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/>
              <a:t>Statistical tables and graphs per 1000 pages of articles: five top-cited history journals, 1945-2009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29000" y="4191000"/>
            <a:ext cx="3276600" cy="12001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800" dirty="0"/>
              <a:t>“By the 1980s, the historian will be a programmer or he will be nothing.”</a:t>
            </a:r>
          </a:p>
          <a:p>
            <a:pPr>
              <a:defRPr/>
            </a:pPr>
            <a:r>
              <a:rPr lang="en-US" sz="1800" dirty="0"/>
              <a:t>--Le Roy </a:t>
            </a:r>
            <a:r>
              <a:rPr lang="en-US" sz="1800" dirty="0" err="1"/>
              <a:t>Ladurie</a:t>
            </a:r>
            <a:r>
              <a:rPr lang="en-US" sz="1800" dirty="0"/>
              <a:t>, 1968</a:t>
            </a:r>
            <a:endParaRPr lang="en-US" dirty="0"/>
          </a:p>
        </p:txBody>
      </p:sp>
      <p:cxnSp>
        <p:nvCxnSpPr>
          <p:cNvPr id="4101" name="Straight Arrow Connector 9"/>
          <p:cNvCxnSpPr>
            <a:cxnSpLocks noChangeShapeType="1"/>
          </p:cNvCxnSpPr>
          <p:nvPr/>
        </p:nvCxnSpPr>
        <p:spPr bwMode="auto">
          <a:xfrm rot="16200000" flipV="1">
            <a:off x="3695700" y="3848100"/>
            <a:ext cx="609600" cy="76200"/>
          </a:xfrm>
          <a:prstGeom prst="straightConnector1">
            <a:avLst/>
          </a:prstGeom>
          <a:noFill/>
          <a:ln w="57150" algn="ctr">
            <a:solidFill>
              <a:schemeClr val="accent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 t="12834"/>
          <a:stretch>
            <a:fillRect/>
          </a:stretch>
        </p:blipFill>
        <p:spPr bwMode="auto">
          <a:xfrm>
            <a:off x="228600" y="1066800"/>
            <a:ext cx="8770938" cy="522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Box 6"/>
          <p:cNvSpPr txBox="1">
            <a:spLocks noChangeArrowheads="1"/>
          </p:cNvSpPr>
          <p:nvPr/>
        </p:nvSpPr>
        <p:spPr bwMode="auto">
          <a:xfrm>
            <a:off x="1066800" y="304800"/>
            <a:ext cx="6553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/>
              <a:t>Statistical tables and graphs per 1000 pages of articles: five top-cited history journals, 1945-2009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0600" y="1066800"/>
            <a:ext cx="3124200" cy="23082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800" dirty="0"/>
              <a:t>“Narrative, with its hidden assumptions, buried causal structures, and lack of </a:t>
            </a:r>
            <a:r>
              <a:rPr lang="en-US" sz="1800" dirty="0" err="1"/>
              <a:t>falsifiability</a:t>
            </a:r>
            <a:r>
              <a:rPr lang="en-US" sz="1800" dirty="0"/>
              <a:t> is too obviously an inferior good to run QUASSH out of the marketplace.”</a:t>
            </a:r>
          </a:p>
          <a:p>
            <a:pPr>
              <a:defRPr/>
            </a:pPr>
            <a:r>
              <a:rPr lang="en-US" sz="1800" dirty="0"/>
              <a:t>--Morgan </a:t>
            </a:r>
            <a:r>
              <a:rPr lang="en-US" sz="1800" dirty="0" err="1"/>
              <a:t>Kousser</a:t>
            </a:r>
            <a:r>
              <a:rPr lang="en-US" sz="1800" dirty="0"/>
              <a:t>, 1984</a:t>
            </a:r>
            <a:endParaRPr lang="en-US" dirty="0"/>
          </a:p>
        </p:txBody>
      </p:sp>
      <p:cxnSp>
        <p:nvCxnSpPr>
          <p:cNvPr id="5125" name="Straight Arrow Connector 9"/>
          <p:cNvCxnSpPr>
            <a:cxnSpLocks noChangeShapeType="1"/>
          </p:cNvCxnSpPr>
          <p:nvPr/>
        </p:nvCxnSpPr>
        <p:spPr bwMode="auto">
          <a:xfrm>
            <a:off x="4114800" y="1524000"/>
            <a:ext cx="1371600" cy="990600"/>
          </a:xfrm>
          <a:prstGeom prst="straightConnector1">
            <a:avLst/>
          </a:prstGeom>
          <a:noFill/>
          <a:ln w="57150" algn="ctr">
            <a:solidFill>
              <a:schemeClr val="accent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2209800"/>
            <a:ext cx="5257800" cy="8302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dirty="0"/>
              <a:t>Why did the enterprise collapse so completely and dramatically?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 t="12834"/>
          <a:stretch>
            <a:fillRect/>
          </a:stretch>
        </p:blipFill>
        <p:spPr bwMode="auto">
          <a:xfrm>
            <a:off x="228600" y="1066800"/>
            <a:ext cx="8770938" cy="522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6248400" y="1143000"/>
            <a:ext cx="2743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1976: Ruggles chooses grad school in history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H="1">
            <a:off x="4648200" y="1600200"/>
            <a:ext cx="1524000" cy="76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3" name="TextBox 6"/>
          <p:cNvSpPr txBox="1">
            <a:spLocks noChangeArrowheads="1"/>
          </p:cNvSpPr>
          <p:nvPr/>
        </p:nvSpPr>
        <p:spPr bwMode="auto">
          <a:xfrm>
            <a:off x="1066800" y="304800"/>
            <a:ext cx="6553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/>
              <a:t>Statistical tables and graphs per 1000 pages of articles: five top-cited history journals, 1945-2009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 t="12834"/>
          <a:stretch>
            <a:fillRect/>
          </a:stretch>
        </p:blipFill>
        <p:spPr bwMode="auto">
          <a:xfrm>
            <a:off x="228600" y="1066800"/>
            <a:ext cx="8770938" cy="522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638800" y="1143000"/>
            <a:ext cx="3505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1979: Lawrence Stone, “Revival of Narrative”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H="1">
            <a:off x="4953000" y="1524000"/>
            <a:ext cx="685800" cy="838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97" name="TextBox 6"/>
          <p:cNvSpPr txBox="1">
            <a:spLocks noChangeArrowheads="1"/>
          </p:cNvSpPr>
          <p:nvPr/>
        </p:nvSpPr>
        <p:spPr bwMode="auto">
          <a:xfrm>
            <a:off x="1066800" y="304800"/>
            <a:ext cx="6553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/>
              <a:t>Statistical tables and graphs per 1000 pages of articles: five top-cited history journals, 1945-2009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stone1"/>
          <p:cNvPicPr>
            <a:picLocks noChangeAspect="1" noChangeArrowheads="1"/>
          </p:cNvPicPr>
          <p:nvPr/>
        </p:nvPicPr>
        <p:blipFill>
          <a:blip r:embed="rId3" cstate="print"/>
          <a:srcRect l="3133" t="29652" b="8156"/>
          <a:stretch>
            <a:fillRect/>
          </a:stretch>
        </p:blipFill>
        <p:spPr bwMode="auto">
          <a:xfrm>
            <a:off x="1828800" y="304800"/>
            <a:ext cx="6024563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stone2"/>
          <p:cNvPicPr>
            <a:picLocks noChangeAspect="1" noChangeArrowheads="1"/>
          </p:cNvPicPr>
          <p:nvPr/>
        </p:nvPicPr>
        <p:blipFill>
          <a:blip r:embed="rId3" cstate="print"/>
          <a:srcRect t="29825" r="2957" b="26901"/>
          <a:stretch>
            <a:fillRect/>
          </a:stretch>
        </p:blipFill>
        <p:spPr bwMode="auto">
          <a:xfrm>
            <a:off x="533400" y="533400"/>
            <a:ext cx="82296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1371600" y="3048000"/>
            <a:ext cx="6477000" cy="1143000"/>
          </a:xfrm>
          <a:prstGeom prst="rect">
            <a:avLst/>
          </a:prstGeom>
          <a:solidFill>
            <a:srgbClr val="FF0000">
              <a:alpha val="1215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 animBg="1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5673</TotalTime>
  <Words>830</Words>
  <Application>Microsoft Office PowerPoint</Application>
  <PresentationFormat>On-screen Show (4:3)</PresentationFormat>
  <Paragraphs>93</Paragraphs>
  <Slides>29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Blank Presentation</vt:lpstr>
      <vt:lpstr>The Decline of Quantitative History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Tony Judt, “A Clown in Regal Purple” History Workshop Journal 7(1979), 66-94</vt:lpstr>
      <vt:lpstr>Slide 13</vt:lpstr>
      <vt:lpstr>The shrine of the Bitch-goddess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Future prospects</vt:lpstr>
      <vt:lpstr>Why do we care?</vt:lpstr>
      <vt:lpstr>History has assets to offer QUASSH (1)</vt:lpstr>
      <vt:lpstr>History has assets to offer QUASSH (2)</vt:lpstr>
      <vt:lpstr>QUASSH has a lot to offer history (1)</vt:lpstr>
      <vt:lpstr>QUASSH has a lot to offer history (2)</vt:lpstr>
    </vt:vector>
  </TitlesOfParts>
  <Company>Minnesota Population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Revival of Quantification</dc:title>
  <dc:creator>Steve Ruggles</dc:creator>
  <cp:lastModifiedBy>Steve Ruggles</cp:lastModifiedBy>
  <cp:revision>40</cp:revision>
  <dcterms:created xsi:type="dcterms:W3CDTF">2005-10-06T14:41:36Z</dcterms:created>
  <dcterms:modified xsi:type="dcterms:W3CDTF">2011-02-01T14:48:49Z</dcterms:modified>
</cp:coreProperties>
</file>